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メイリオ" panose="020B0604030504040204" pitchFamily="50" charset="-128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owWjOpaGdyL8rbHmNPIDzavWY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90"/>
      </p:cViewPr>
      <p:guideLst>
        <p:guide orient="horz" pos="21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baf5f5d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26baf5f5d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baf5f5de5_0_0"/>
          <p:cNvSpPr/>
          <p:nvPr/>
        </p:nvSpPr>
        <p:spPr>
          <a:xfrm rot="5400000">
            <a:off x="-1573212" y="1554591"/>
            <a:ext cx="10698480" cy="756094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0932" r="-55933" b="-53739"/>
            </a:stretch>
          </a:blip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85" name="Google Shape;85;g26baf5f5de5_0_0" descr="テキスト, ロゴ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9088" y="12700"/>
            <a:ext cx="3176550" cy="67741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6baf5f5de5_0_0"/>
          <p:cNvSpPr/>
          <p:nvPr/>
        </p:nvSpPr>
        <p:spPr>
          <a:xfrm>
            <a:off x="0" y="9789040"/>
            <a:ext cx="1492937" cy="914693"/>
          </a:xfrm>
          <a:custGeom>
            <a:avLst/>
            <a:gdLst/>
            <a:ahLst/>
            <a:cxnLst/>
            <a:rect l="l" t="t" r="r" b="b"/>
            <a:pathLst>
              <a:path w="610608" h="243918" extrusionOk="0">
                <a:moveTo>
                  <a:pt x="0" y="0"/>
                </a:moveTo>
                <a:lnTo>
                  <a:pt x="610608" y="0"/>
                </a:lnTo>
                <a:lnTo>
                  <a:pt x="610608" y="243918"/>
                </a:lnTo>
                <a:lnTo>
                  <a:pt x="0" y="24391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お申込みは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コチラ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6baf5f5de5_0_0"/>
          <p:cNvSpPr txBox="1"/>
          <p:nvPr/>
        </p:nvSpPr>
        <p:spPr>
          <a:xfrm>
            <a:off x="-135604" y="9879375"/>
            <a:ext cx="17235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0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8"/>
              <a:buFont typeface="Arial"/>
              <a:buNone/>
            </a:pPr>
            <a:endParaRPr sz="1398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26baf5f5de5_0_0"/>
          <p:cNvSpPr txBox="1"/>
          <p:nvPr/>
        </p:nvSpPr>
        <p:spPr>
          <a:xfrm>
            <a:off x="1837863" y="9991796"/>
            <a:ext cx="9126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g26baf5f5de5_0_0"/>
          <p:cNvGrpSpPr/>
          <p:nvPr/>
        </p:nvGrpSpPr>
        <p:grpSpPr>
          <a:xfrm>
            <a:off x="2762834" y="9840083"/>
            <a:ext cx="1674681" cy="863543"/>
            <a:chOff x="2762814" y="9741786"/>
            <a:chExt cx="1340817" cy="961629"/>
          </a:xfrm>
        </p:grpSpPr>
        <p:sp>
          <p:nvSpPr>
            <p:cNvPr id="92" name="Google Shape;92;g26baf5f5de5_0_0"/>
            <p:cNvSpPr/>
            <p:nvPr/>
          </p:nvSpPr>
          <p:spPr>
            <a:xfrm>
              <a:off x="2762814" y="9741786"/>
              <a:ext cx="1340817" cy="961629"/>
            </a:xfrm>
            <a:custGeom>
              <a:avLst/>
              <a:gdLst/>
              <a:ahLst/>
              <a:cxnLst/>
              <a:rect l="l" t="t" r="r" b="b"/>
              <a:pathLst>
                <a:path w="430439" h="246888" extrusionOk="0">
                  <a:moveTo>
                    <a:pt x="0" y="0"/>
                  </a:moveTo>
                  <a:lnTo>
                    <a:pt x="430439" y="0"/>
                  </a:lnTo>
                  <a:lnTo>
                    <a:pt x="430439" y="246888"/>
                  </a:lnTo>
                  <a:lnTo>
                    <a:pt x="0" y="24688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g26baf5f5de5_0_0"/>
            <p:cNvSpPr txBox="1"/>
            <p:nvPr/>
          </p:nvSpPr>
          <p:spPr>
            <a:xfrm>
              <a:off x="2832829" y="10053304"/>
              <a:ext cx="1201200" cy="338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8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お問い合わせ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g26baf5f5de5_0_0"/>
          <p:cNvSpPr/>
          <p:nvPr/>
        </p:nvSpPr>
        <p:spPr>
          <a:xfrm>
            <a:off x="122786" y="6271558"/>
            <a:ext cx="1363981" cy="1789536"/>
          </a:xfrm>
          <a:custGeom>
            <a:avLst/>
            <a:gdLst/>
            <a:ahLst/>
            <a:cxnLst/>
            <a:rect l="l" t="t" r="r" b="b"/>
            <a:pathLst>
              <a:path w="1095567" h="173153" extrusionOk="0">
                <a:moveTo>
                  <a:pt x="0" y="0"/>
                </a:moveTo>
                <a:lnTo>
                  <a:pt x="1095567" y="0"/>
                </a:lnTo>
                <a:lnTo>
                  <a:pt x="1095567" y="173153"/>
                </a:lnTo>
                <a:lnTo>
                  <a:pt x="0" y="173153"/>
                </a:lnTo>
                <a:close/>
              </a:path>
            </a:pathLst>
          </a:custGeom>
          <a:solidFill>
            <a:srgbClr val="495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こんなことが</a:t>
            </a: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わかります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6baf5f5de5_0_0"/>
          <p:cNvSpPr txBox="1"/>
          <p:nvPr/>
        </p:nvSpPr>
        <p:spPr>
          <a:xfrm>
            <a:off x="1587896" y="6255110"/>
            <a:ext cx="5744700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1社あたりのSaaS利用が増え続ける現在、</a:t>
            </a: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r>
              <a:rPr lang="en-US" sz="18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情報漏洩の原因となるシャドーITとは</a:t>
            </a:r>
            <a:r>
              <a:rPr 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18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シャドーITによる情報漏洩が発生した事例と</a:t>
            </a:r>
            <a:endParaRPr 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</a:t>
            </a:r>
            <a:r>
              <a:rPr lang="en-US" sz="18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対応策について解説</a:t>
            </a:r>
            <a:endParaRPr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18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シャドーIT検知が可能となる「SaaS管理システム</a:t>
            </a:r>
            <a:r>
              <a:rPr 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sz="18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ITboard」を実際の画面をお見せして紹介</a:t>
            </a:r>
            <a:endParaRPr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7" name="Google Shape;97;g26baf5f5de5_0_0"/>
          <p:cNvSpPr txBox="1"/>
          <p:nvPr/>
        </p:nvSpPr>
        <p:spPr>
          <a:xfrm>
            <a:off x="244616" y="8701679"/>
            <a:ext cx="7037700" cy="84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SaaS利用数が増加している</a:t>
            </a:r>
            <a:endParaRPr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ひとり情シスのご担当者様</a:t>
            </a:r>
            <a:endParaRPr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シャドーITを把握したい、対策をしたい企業担当者様</a:t>
            </a:r>
            <a:endParaRPr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0" name="Google Shape;100;g26baf5f5de5_0_0"/>
          <p:cNvSpPr/>
          <p:nvPr/>
        </p:nvSpPr>
        <p:spPr>
          <a:xfrm>
            <a:off x="122786" y="5108550"/>
            <a:ext cx="1342070" cy="961865"/>
          </a:xfrm>
          <a:custGeom>
            <a:avLst/>
            <a:gdLst/>
            <a:ahLst/>
            <a:cxnLst/>
            <a:rect l="l" t="t" r="r" b="b"/>
            <a:pathLst>
              <a:path w="1095567" h="173153" extrusionOk="0">
                <a:moveTo>
                  <a:pt x="0" y="0"/>
                </a:moveTo>
                <a:lnTo>
                  <a:pt x="1095567" y="0"/>
                </a:lnTo>
                <a:lnTo>
                  <a:pt x="1095567" y="173153"/>
                </a:lnTo>
                <a:lnTo>
                  <a:pt x="0" y="173153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無料</a:t>
            </a:r>
            <a:endParaRPr sz="2400" b="1" i="0" u="none" strike="noStrike" cap="none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オンライン</a:t>
            </a:r>
            <a:endParaRPr sz="1600" b="1" i="0" u="none" strike="noStrike" cap="none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セミナー</a:t>
            </a:r>
            <a:endParaRPr sz="1600" b="1" i="0" u="none" strike="noStrike" cap="none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6baf5f5de5_0_0"/>
          <p:cNvSpPr/>
          <p:nvPr/>
        </p:nvSpPr>
        <p:spPr>
          <a:xfrm>
            <a:off x="122786" y="8299400"/>
            <a:ext cx="7159530" cy="284837"/>
          </a:xfrm>
          <a:custGeom>
            <a:avLst/>
            <a:gdLst/>
            <a:ahLst/>
            <a:cxnLst/>
            <a:rect l="l" t="t" r="r" b="b"/>
            <a:pathLst>
              <a:path w="1095567" h="173153" extrusionOk="0">
                <a:moveTo>
                  <a:pt x="0" y="0"/>
                </a:moveTo>
                <a:lnTo>
                  <a:pt x="1095567" y="0"/>
                </a:lnTo>
                <a:lnTo>
                  <a:pt x="1095567" y="173153"/>
                </a:lnTo>
                <a:lnTo>
                  <a:pt x="0" y="173153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こんな方にオススメ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26baf5f5de5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3200" y="-21637"/>
            <a:ext cx="6572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6baf5f5de5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3" y="732522"/>
            <a:ext cx="7556501" cy="425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 1" descr="ロゴ&#10;&#10;自動的に生成された説明">
            <a:extLst>
              <a:ext uri="{FF2B5EF4-FFF2-40B4-BE49-F238E27FC236}">
                <a16:creationId xmlns:a16="http://schemas.microsoft.com/office/drawing/2014/main" id="{67179CC5-56E9-72D2-DBE0-DE476004A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24" y="71259"/>
            <a:ext cx="590816" cy="590816"/>
          </a:xfrm>
          <a:prstGeom prst="rect">
            <a:avLst/>
          </a:prstGeom>
        </p:spPr>
      </p:pic>
      <p:sp>
        <p:nvSpPr>
          <p:cNvPr id="3" name="Google Shape;98;g26baf5f5de5_0_0">
            <a:extLst>
              <a:ext uri="{FF2B5EF4-FFF2-40B4-BE49-F238E27FC236}">
                <a16:creationId xmlns:a16="http://schemas.microsoft.com/office/drawing/2014/main" id="{AFC195D8-AA7E-25FE-222B-4A12D3B2B248}"/>
              </a:ext>
            </a:extLst>
          </p:cNvPr>
          <p:cNvSpPr txBox="1"/>
          <p:nvPr/>
        </p:nvSpPr>
        <p:spPr>
          <a:xfrm>
            <a:off x="1409458" y="110447"/>
            <a:ext cx="1955079" cy="5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8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ja-JP" altLang="en-US" sz="24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株式会社</a:t>
            </a:r>
            <a:r>
              <a:rPr lang="en-US" altLang="ja-JP" sz="24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r>
              <a:rPr lang="ja-JP" altLang="en-US" sz="24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US" altLang="ja-JP" sz="3200" b="1" i="0" u="none" strike="noStrike" cap="none" dirty="0">
              <a:solidFill>
                <a:srgbClr val="3E3A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94;g26baf5f5de5_0_0">
            <a:extLst>
              <a:ext uri="{FF2B5EF4-FFF2-40B4-BE49-F238E27FC236}">
                <a16:creationId xmlns:a16="http://schemas.microsoft.com/office/drawing/2014/main" id="{6A6F0F6D-B875-0426-ED27-FB157AEAEE7F}"/>
              </a:ext>
            </a:extLst>
          </p:cNvPr>
          <p:cNvSpPr txBox="1"/>
          <p:nvPr/>
        </p:nvSpPr>
        <p:spPr>
          <a:xfrm>
            <a:off x="4510952" y="9879375"/>
            <a:ext cx="3016200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3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3E3A3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alibri"/>
                <a:sym typeface="Calibri"/>
              </a:rPr>
              <a:t>株式会社</a:t>
            </a:r>
            <a:r>
              <a:rPr lang="en-US" altLang="ja-JP" sz="1200" b="1" dirty="0" err="1">
                <a:solidFill>
                  <a:srgbClr val="3E3A3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alibri"/>
                <a:sym typeface="Calibri"/>
              </a:rPr>
              <a:t>TAS</a:t>
            </a:r>
            <a:endParaRPr sz="2000" b="1" i="0" u="none" strike="noStrike" cap="none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Arial"/>
            </a:endParaRPr>
          </a:p>
          <a:p>
            <a:pPr marL="0" marR="0" lvl="0" indent="0" algn="l" rtl="0">
              <a:lnSpc>
                <a:spcPct val="144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3"/>
              <a:buFont typeface="Arial"/>
              <a:buNone/>
            </a:pPr>
            <a:r>
              <a:rPr lang="en-US" sz="1043" b="1" i="0" u="none" strike="noStrike" cap="none" dirty="0">
                <a:solidFill>
                  <a:srgbClr val="3E3A3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alibri"/>
                <a:sym typeface="Calibri"/>
              </a:rPr>
              <a:t>〒</a:t>
            </a:r>
            <a:r>
              <a:rPr lang="en-US" altLang="ja-JP" sz="1043" b="1" i="0" u="none" strike="noStrike" cap="none" dirty="0">
                <a:solidFill>
                  <a:srgbClr val="3E3A3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alibri"/>
                <a:sym typeface="Calibri"/>
              </a:rPr>
              <a:t>914-0812</a:t>
            </a:r>
            <a:r>
              <a:rPr lang="en-US" sz="1000" b="1" i="0" u="none" strike="noStrike" cap="none" dirty="0">
                <a:solidFill>
                  <a:srgbClr val="3E3A3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alibri"/>
                <a:sym typeface="Calibri"/>
              </a:rPr>
              <a:t>　</a:t>
            </a:r>
            <a:r>
              <a:rPr lang="ja-JP" altLang="en-US" sz="1100" b="1" i="0" u="none" strike="noStrike" cap="none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Arial"/>
              </a:rPr>
              <a:t>福井県敦賀市昭和町</a:t>
            </a:r>
            <a:r>
              <a:rPr lang="en-US" altLang="ja-JP" sz="1100" b="1" i="0" u="none" strike="noStrike" cap="none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Arial"/>
              </a:rPr>
              <a:t>2</a:t>
            </a:r>
            <a:r>
              <a:rPr lang="ja-JP" altLang="en-US" sz="1100" b="1" i="0" u="none" strike="noStrike" cap="none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Arial"/>
              </a:rPr>
              <a:t>丁目</a:t>
            </a:r>
            <a:r>
              <a:rPr lang="en-US" altLang="ja-JP" sz="1100" b="1" i="0" u="none" strike="noStrike" cap="none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Arial"/>
              </a:rPr>
              <a:t>2-22</a:t>
            </a:r>
            <a:endParaRPr sz="1100" b="1" i="0" u="none" strike="noStrike" cap="none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Arial"/>
            </a:endParaRPr>
          </a:p>
          <a:p>
            <a:pPr marL="0" marR="0" lvl="0" indent="0" algn="l" rtl="0">
              <a:lnSpc>
                <a:spcPct val="144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3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3E3A3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alibri"/>
                <a:sym typeface="Calibri"/>
              </a:rPr>
              <a:t>TEL. </a:t>
            </a:r>
            <a:r>
              <a:rPr lang="en-US" altLang="ja-JP" sz="1050" b="1" dirty="0">
                <a:solidFill>
                  <a:srgbClr val="3E3A3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alibri"/>
                <a:sym typeface="Calibri"/>
              </a:rPr>
              <a:t>0770-24-3510</a:t>
            </a:r>
            <a:endParaRPr sz="1600" b="1" i="0" u="none" strike="noStrike" cap="none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Arial"/>
            </a:endParaRPr>
          </a:p>
        </p:txBody>
      </p:sp>
      <p:sp>
        <p:nvSpPr>
          <p:cNvPr id="5" name="Google Shape;99;g26baf5f5de5_0_0">
            <a:extLst>
              <a:ext uri="{FF2B5EF4-FFF2-40B4-BE49-F238E27FC236}">
                <a16:creationId xmlns:a16="http://schemas.microsoft.com/office/drawing/2014/main" id="{78B14FEA-9E97-7341-C0D5-E403A94DD512}"/>
              </a:ext>
            </a:extLst>
          </p:cNvPr>
          <p:cNvSpPr txBox="1"/>
          <p:nvPr/>
        </p:nvSpPr>
        <p:spPr>
          <a:xfrm>
            <a:off x="2501184" y="5458805"/>
            <a:ext cx="3913825" cy="75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64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ja-JP" sz="28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r>
            <a:r>
              <a:rPr lang="ja-JP" altLang="en-US" sz="28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：</a:t>
            </a:r>
            <a:r>
              <a:rPr lang="en-US" altLang="ja-JP" sz="28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00 - 14</a:t>
            </a:r>
            <a:r>
              <a:rPr lang="ja-JP" altLang="en-US" sz="28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：</a:t>
            </a:r>
            <a:r>
              <a:rPr lang="en-US" altLang="ja-JP" sz="28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35  </a:t>
            </a:r>
            <a:endParaRPr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98;g26baf5f5de5_0_0">
            <a:extLst>
              <a:ext uri="{FF2B5EF4-FFF2-40B4-BE49-F238E27FC236}">
                <a16:creationId xmlns:a16="http://schemas.microsoft.com/office/drawing/2014/main" id="{60E2D456-5B83-467E-2537-D8AE6EBAF802}"/>
              </a:ext>
            </a:extLst>
          </p:cNvPr>
          <p:cNvSpPr txBox="1"/>
          <p:nvPr/>
        </p:nvSpPr>
        <p:spPr>
          <a:xfrm>
            <a:off x="1587896" y="5008959"/>
            <a:ext cx="6331891" cy="7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38966"/>
              </a:lnSpc>
              <a:buSzPts val="6000"/>
            </a:pPr>
            <a:r>
              <a:rPr lang="ja-JP" altLang="en-US" sz="18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altLang="ja-JP" sz="24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2024 </a:t>
            </a:r>
            <a:r>
              <a:rPr lang="ja-JP" altLang="en-US" sz="18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年</a:t>
            </a:r>
            <a:r>
              <a:rPr lang="en-US" altLang="ja-JP" sz="36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r>
            <a:r>
              <a:rPr lang="ja-JP" altLang="en-US" sz="24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月</a:t>
            </a:r>
            <a:r>
              <a:rPr lang="en-US" altLang="ja-JP" sz="36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r>
            <a:r>
              <a:rPr lang="ja-JP" altLang="en-US" sz="24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日 ＆ </a:t>
            </a:r>
            <a:r>
              <a:rPr lang="en-US" altLang="ja-JP" sz="36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r>
            <a:r>
              <a:rPr lang="ja-JP" altLang="en-US" sz="24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月</a:t>
            </a:r>
            <a:r>
              <a:rPr lang="en-US" altLang="ja-JP" sz="36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</a:t>
            </a:r>
            <a:r>
              <a:rPr lang="ja-JP" altLang="en-US" sz="24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日 </a:t>
            </a:r>
            <a:r>
              <a:rPr lang="en-US" altLang="ja-JP" sz="24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ja-JP" altLang="en-US" sz="24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木</a:t>
            </a:r>
            <a:r>
              <a:rPr lang="en-US" altLang="ja-JP" sz="2400" b="1" dirty="0">
                <a:solidFill>
                  <a:srgbClr val="3E3A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lang="en-US" altLang="ja-JP" sz="3200" b="1" i="0" u="none" strike="noStrike" cap="none" dirty="0">
              <a:solidFill>
                <a:srgbClr val="3E3A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図 7" descr="QR コード&#10;&#10;自動的に生成された説明">
            <a:extLst>
              <a:ext uri="{FF2B5EF4-FFF2-40B4-BE49-F238E27FC236}">
                <a16:creationId xmlns:a16="http://schemas.microsoft.com/office/drawing/2014/main" id="{A2C487E3-9BF3-1823-FD4E-0C76C45978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530" y="9771704"/>
            <a:ext cx="912600" cy="912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ユーザー設定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Century Gothic</vt:lpstr>
      <vt:lpstr>メイリオ</vt:lpstr>
      <vt:lpstr>Arial</vt:lpstr>
      <vt:lpstr>Calibri</vt:lpstr>
      <vt:lpstr>Noto Sans Symbols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押山 綾乃(SaaS戦略部 ﾏｰｹﾃｨﾝｸﾞ企画課)</dc:creator>
  <cp:lastModifiedBy>安田 瑞妃</cp:lastModifiedBy>
  <cp:revision>1</cp:revision>
  <dcterms:created xsi:type="dcterms:W3CDTF">2006-08-16T00:00:00Z</dcterms:created>
  <dcterms:modified xsi:type="dcterms:W3CDTF">2024-10-24T00:10:46Z</dcterms:modified>
</cp:coreProperties>
</file>